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2" r:id="rId6"/>
    <p:sldId id="263" r:id="rId7"/>
    <p:sldId id="266" r:id="rId8"/>
    <p:sldId id="267" r:id="rId9"/>
    <p:sldId id="268" r:id="rId10"/>
    <p:sldId id="271" r:id="rId11"/>
    <p:sldId id="270" r:id="rId12"/>
    <p:sldId id="269" r:id="rId13"/>
    <p:sldId id="272" r:id="rId14"/>
    <p:sldId id="273" r:id="rId15"/>
    <p:sldId id="274" r:id="rId16"/>
    <p:sldId id="277" r:id="rId17"/>
    <p:sldId id="275" r:id="rId18"/>
    <p:sldId id="27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12" autoAdjust="0"/>
  </p:normalViewPr>
  <p:slideViewPr>
    <p:cSldViewPr snapToGrid="0">
      <p:cViewPr varScale="1">
        <p:scale>
          <a:sx n="66" d="100"/>
          <a:sy n="66" d="100"/>
        </p:scale>
        <p:origin x="678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3/20/2023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7227" y="334277"/>
            <a:ext cx="4722937" cy="1325563"/>
          </a:xfrm>
        </p:spPr>
        <p:txBody>
          <a:bodyPr/>
          <a:lstStyle/>
          <a:p>
            <a:r>
              <a:rPr lang="en-US" dirty="0">
                <a:latin typeface="SassoonPrimaryInfant" pitchFamily="2" charset="0"/>
              </a:rPr>
              <a:t>Writing Workshop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359589" y="567639"/>
            <a:ext cx="4708125" cy="8588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1"/>
                </a:solidFill>
                <a:latin typeface="SassoonPrimaryInfant" pitchFamily="2" charset="0"/>
              </a:rPr>
              <a:t>Writing in Year One.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856085" y="5127625"/>
            <a:ext cx="7767962" cy="8588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SassoonPrimaryInfant" pitchFamily="2" charset="0"/>
              </a:rPr>
              <a:t>How to help your child to develop their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SassoonPrimaryInfant" pitchFamily="2" charset="0"/>
              </a:rPr>
              <a:t>writing skills.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Write Clipart 19 Free Writer Clip Art Free Stock Huge - Boy Writing ...">
            <a:extLst>
              <a:ext uri="{FF2B5EF4-FFF2-40B4-BE49-F238E27FC236}">
                <a16:creationId xmlns:a16="http://schemas.microsoft.com/office/drawing/2014/main" id="{0CED4C6B-36E2-4CAE-91B5-45EA9F4FC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07" y="1730375"/>
            <a:ext cx="3120300" cy="332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s Of Children Writing - Cliparts.co">
            <a:extLst>
              <a:ext uri="{FF2B5EF4-FFF2-40B4-BE49-F238E27FC236}">
                <a16:creationId xmlns:a16="http://schemas.microsoft.com/office/drawing/2014/main" id="{724A379F-0F31-4624-8283-10D77D812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495" y="1942691"/>
            <a:ext cx="2651840" cy="383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6261" y="318490"/>
            <a:ext cx="4982001" cy="1325563"/>
          </a:xfrm>
        </p:spPr>
        <p:txBody>
          <a:bodyPr/>
          <a:lstStyle/>
          <a:p>
            <a:r>
              <a:rPr lang="en-US" dirty="0">
                <a:latin typeface="SassoonPrimaryInfant" pitchFamily="2" charset="0"/>
              </a:rPr>
              <a:t>Writing Workshop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640498" y="581025"/>
            <a:ext cx="5551504" cy="8588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1"/>
                </a:solidFill>
                <a:latin typeface="SassoonPrimaryInfant" pitchFamily="2" charset="0"/>
              </a:rPr>
              <a:t>How you can help at home.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28E5A9-59C5-42CC-AA04-BB637C3D442B}"/>
              </a:ext>
            </a:extLst>
          </p:cNvPr>
          <p:cNvSpPr txBox="1"/>
          <p:nvPr/>
        </p:nvSpPr>
        <p:spPr>
          <a:xfrm flipH="1">
            <a:off x="1695636" y="1837679"/>
            <a:ext cx="9108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SassoonPrimaryInfant" pitchFamily="2" charset="0"/>
              </a:rPr>
              <a:t>Making writing a regular habit is shown to increase concentration and deepen thinking.</a:t>
            </a:r>
          </a:p>
          <a:p>
            <a:pPr algn="ctr"/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SassoonPrimaryInfant" pitchFamily="2" charset="0"/>
            </a:endParaRPr>
          </a:p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SassoonPrimaryInfant" pitchFamily="2" charset="0"/>
              </a:rPr>
              <a:t>Writing has been proven to reduce stress, improve focus and attention.</a:t>
            </a:r>
          </a:p>
        </p:txBody>
      </p:sp>
      <p:pic>
        <p:nvPicPr>
          <p:cNvPr id="10242" name="Picture 2" descr="Kids writing clipart 2 » Clipart Station">
            <a:extLst>
              <a:ext uri="{FF2B5EF4-FFF2-40B4-BE49-F238E27FC236}">
                <a16:creationId xmlns:a16="http://schemas.microsoft.com/office/drawing/2014/main" id="{7B166D3C-1326-43B8-BDD5-F30408532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889" y="4392224"/>
            <a:ext cx="4312041" cy="210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07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6261" y="318490"/>
            <a:ext cx="4982001" cy="1325563"/>
          </a:xfrm>
        </p:spPr>
        <p:txBody>
          <a:bodyPr/>
          <a:lstStyle/>
          <a:p>
            <a:r>
              <a:rPr lang="en-US" dirty="0">
                <a:latin typeface="SassoonPrimaryInfant" pitchFamily="2" charset="0"/>
              </a:rPr>
              <a:t>Writing Workshop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640498" y="581025"/>
            <a:ext cx="5551504" cy="8588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1"/>
                </a:solidFill>
                <a:latin typeface="SassoonPrimaryInfant" pitchFamily="2" charset="0"/>
              </a:rPr>
              <a:t>How you can help at home.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28E5A9-59C5-42CC-AA04-BB637C3D442B}"/>
              </a:ext>
            </a:extLst>
          </p:cNvPr>
          <p:cNvSpPr txBox="1"/>
          <p:nvPr/>
        </p:nvSpPr>
        <p:spPr>
          <a:xfrm flipH="1">
            <a:off x="1695636" y="1837679"/>
            <a:ext cx="91084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SassoonPrimaryInfant" pitchFamily="2" charset="0"/>
              </a:rPr>
              <a:t>Make it fun!</a:t>
            </a:r>
          </a:p>
          <a:p>
            <a:pPr algn="ctr"/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SassoonPrimaryInfant" pitchFamily="2" charset="0"/>
            </a:endParaRPr>
          </a:p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SassoonPrimaryInfant" pitchFamily="2" charset="0"/>
              </a:rPr>
              <a:t>Connect writing to their interests. Link with technology to find interesting facts and information.</a:t>
            </a:r>
          </a:p>
          <a:p>
            <a:pPr algn="ctr"/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SassoonPrimaryInfant" pitchFamily="2" charset="0"/>
            </a:endParaRPr>
          </a:p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SassoonPrimaryInfant" pitchFamily="2" charset="0"/>
              </a:rPr>
              <a:t>Plan visits writing before and after they have been.</a:t>
            </a:r>
          </a:p>
          <a:p>
            <a:pPr algn="ctr"/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SassoonPrimaryInfant" pitchFamily="2" charset="0"/>
            </a:endParaRPr>
          </a:p>
        </p:txBody>
      </p:sp>
      <p:pic>
        <p:nvPicPr>
          <p:cNvPr id="11266" name="Picture 2" descr="Kids Doing Art Clipart | Free download on ClipArtMag">
            <a:extLst>
              <a:ext uri="{FF2B5EF4-FFF2-40B4-BE49-F238E27FC236}">
                <a16:creationId xmlns:a16="http://schemas.microsoft.com/office/drawing/2014/main" id="{DFD0B15E-4AF4-4157-A71C-B03FB75CB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55" y="1763487"/>
            <a:ext cx="2448124" cy="158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185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6261" y="318490"/>
            <a:ext cx="4982001" cy="1325563"/>
          </a:xfrm>
        </p:spPr>
        <p:txBody>
          <a:bodyPr/>
          <a:lstStyle/>
          <a:p>
            <a:r>
              <a:rPr lang="en-US" dirty="0">
                <a:latin typeface="SassoonPrimaryInfant" pitchFamily="2" charset="0"/>
              </a:rPr>
              <a:t>Writing Workshop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640498" y="581025"/>
            <a:ext cx="5551504" cy="8588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1"/>
                </a:solidFill>
                <a:latin typeface="SassoonPrimaryInfant" pitchFamily="2" charset="0"/>
              </a:rPr>
              <a:t>How you can help at home.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28E5A9-59C5-42CC-AA04-BB637C3D442B}"/>
              </a:ext>
            </a:extLst>
          </p:cNvPr>
          <p:cNvSpPr txBox="1"/>
          <p:nvPr/>
        </p:nvSpPr>
        <p:spPr>
          <a:xfrm flipH="1">
            <a:off x="1695636" y="1837679"/>
            <a:ext cx="91084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SassoonPrimaryInfant" pitchFamily="2" charset="0"/>
              </a:rPr>
              <a:t>Make it fun!</a:t>
            </a:r>
          </a:p>
          <a:p>
            <a:pPr algn="ctr"/>
            <a:endParaRPr lang="en-US" sz="3200" dirty="0">
              <a:solidFill>
                <a:schemeClr val="accent1"/>
              </a:solidFill>
              <a:latin typeface="SassoonPrimaryInfant" pitchFamily="2" charset="0"/>
            </a:endParaRPr>
          </a:p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SassoonPrimaryInfant" pitchFamily="2" charset="0"/>
              </a:rPr>
              <a:t>Finger painting.</a:t>
            </a:r>
          </a:p>
          <a:p>
            <a:pPr algn="ctr"/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SassoonPrimaryInfant" pitchFamily="2" charset="0"/>
            </a:endParaRPr>
          </a:p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SassoonPrimaryInfant" pitchFamily="2" charset="0"/>
              </a:rPr>
              <a:t>Writing in a salt or sand tray.</a:t>
            </a:r>
          </a:p>
          <a:p>
            <a:pPr algn="ctr"/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SassoonPrimaryInfant" pitchFamily="2" charset="0"/>
            </a:endParaRPr>
          </a:p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SassoonPrimaryInfant" pitchFamily="2" charset="0"/>
              </a:rPr>
              <a:t>Play word games such as searching for items and writing down what they have found.</a:t>
            </a:r>
          </a:p>
          <a:p>
            <a:pPr algn="ctr"/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SassoonPrimaryInfant" pitchFamily="2" charset="0"/>
            </a:endParaRPr>
          </a:p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SassoonPrimaryInfant" pitchFamily="2" charset="0"/>
              </a:rPr>
              <a:t>Create a writing area.</a:t>
            </a:r>
          </a:p>
          <a:p>
            <a:pPr algn="ctr"/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SassoonPrimaryInfant" pitchFamily="2" charset="0"/>
            </a:endParaRPr>
          </a:p>
        </p:txBody>
      </p:sp>
      <p:pic>
        <p:nvPicPr>
          <p:cNvPr id="12290" name="Picture 2" descr="Meet the new boss - I wiped off $115,000 off the worlds stockmarket">
            <a:extLst>
              <a:ext uri="{FF2B5EF4-FFF2-40B4-BE49-F238E27FC236}">
                <a16:creationId xmlns:a16="http://schemas.microsoft.com/office/drawing/2014/main" id="{EB787A5E-E2DA-4CCC-A24D-86E2ACB90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64" y="1845138"/>
            <a:ext cx="2662311" cy="208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033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6261" y="318490"/>
            <a:ext cx="4982001" cy="1325563"/>
          </a:xfrm>
        </p:spPr>
        <p:txBody>
          <a:bodyPr/>
          <a:lstStyle/>
          <a:p>
            <a:r>
              <a:rPr lang="en-US" dirty="0">
                <a:latin typeface="SassoonPrimaryInfant" pitchFamily="2" charset="0"/>
              </a:rPr>
              <a:t>Writing Workshop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640498" y="581025"/>
            <a:ext cx="5551504" cy="8588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1"/>
                </a:solidFill>
                <a:latin typeface="SassoonPrimaryInfant" pitchFamily="2" charset="0"/>
              </a:rPr>
              <a:t>How you can help at home.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28E5A9-59C5-42CC-AA04-BB637C3D442B}"/>
              </a:ext>
            </a:extLst>
          </p:cNvPr>
          <p:cNvSpPr txBox="1"/>
          <p:nvPr/>
        </p:nvSpPr>
        <p:spPr>
          <a:xfrm flipH="1">
            <a:off x="1695636" y="1837679"/>
            <a:ext cx="91084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SassoonPrimaryInfant" pitchFamily="2" charset="0"/>
              </a:rPr>
              <a:t>Make it fun!</a:t>
            </a:r>
          </a:p>
          <a:p>
            <a:pPr algn="ctr"/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SassoonPrimaryInfant" pitchFamily="2" charset="0"/>
            </a:endParaRPr>
          </a:p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SassoonPrimaryInfant" pitchFamily="2" charset="0"/>
              </a:rPr>
              <a:t>Use different materials for writing.</a:t>
            </a:r>
          </a:p>
          <a:p>
            <a:pPr algn="ctr"/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SassoonPrimaryInfant" pitchFamily="2" charset="0"/>
            </a:endParaRPr>
          </a:p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SassoonPrimaryInfant" pitchFamily="2" charset="0"/>
              </a:rPr>
              <a:t>Shopping lists.</a:t>
            </a:r>
          </a:p>
          <a:p>
            <a:pPr algn="ctr"/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SassoonPrimaryInfant" pitchFamily="2" charset="0"/>
            </a:endParaRPr>
          </a:p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SassoonPrimaryInfant" pitchFamily="2" charset="0"/>
              </a:rPr>
              <a:t>Writing cards.</a:t>
            </a:r>
          </a:p>
        </p:txBody>
      </p:sp>
      <p:pic>
        <p:nvPicPr>
          <p:cNvPr id="14338" name="Picture 2" descr="Clipart Panda - Free Clipart Images">
            <a:extLst>
              <a:ext uri="{FF2B5EF4-FFF2-40B4-BE49-F238E27FC236}">
                <a16:creationId xmlns:a16="http://schemas.microsoft.com/office/drawing/2014/main" id="{96E7B0AB-58ED-44D6-9AB6-BC6F9E365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26" y="1837679"/>
            <a:ext cx="2403735" cy="263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993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6261" y="318490"/>
            <a:ext cx="4982001" cy="1325563"/>
          </a:xfrm>
        </p:spPr>
        <p:txBody>
          <a:bodyPr/>
          <a:lstStyle/>
          <a:p>
            <a:r>
              <a:rPr lang="en-US" dirty="0">
                <a:latin typeface="SassoonPrimaryInfant" pitchFamily="2" charset="0"/>
              </a:rPr>
              <a:t>Writing Workshop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640498" y="581025"/>
            <a:ext cx="5551504" cy="8588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1"/>
                </a:solidFill>
                <a:latin typeface="SassoonPrimaryInfant" pitchFamily="2" charset="0"/>
              </a:rPr>
              <a:t>How you can help at home.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28E5A9-59C5-42CC-AA04-BB637C3D442B}"/>
              </a:ext>
            </a:extLst>
          </p:cNvPr>
          <p:cNvSpPr txBox="1"/>
          <p:nvPr/>
        </p:nvSpPr>
        <p:spPr>
          <a:xfrm flipH="1">
            <a:off x="1825592" y="1837679"/>
            <a:ext cx="699881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SassoonPrimaryInfant" pitchFamily="2" charset="0"/>
              </a:rPr>
              <a:t>Make it fun!</a:t>
            </a:r>
          </a:p>
          <a:p>
            <a:pPr algn="ctr"/>
            <a:endParaRPr lang="en-US" sz="3200" dirty="0">
              <a:solidFill>
                <a:schemeClr val="accent1"/>
              </a:solidFill>
              <a:latin typeface="SassoonPrimaryInfant" pitchFamily="2" charset="0"/>
            </a:endParaRPr>
          </a:p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SassoonPrimaryInfant" pitchFamily="2" charset="0"/>
              </a:rPr>
              <a:t>Developing fine motor skills are important to help build strength and control to support writing. </a:t>
            </a:r>
          </a:p>
          <a:p>
            <a:pPr algn="ctr"/>
            <a:endParaRPr lang="en-US" sz="3200" dirty="0">
              <a:solidFill>
                <a:schemeClr val="accent1"/>
              </a:solidFill>
              <a:latin typeface="SassoonPrimaryInfant" pitchFamily="2" charset="0"/>
            </a:endParaRPr>
          </a:p>
          <a:p>
            <a:pPr algn="ctr"/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SassoonPrimaryInfant" pitchFamily="2" charset="0"/>
            </a:endParaRPr>
          </a:p>
          <a:p>
            <a:pPr algn="ctr"/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SassoonPrimaryInfant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F1155-0D0F-4A00-9D44-A6C282F96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83" y="2097616"/>
            <a:ext cx="1370310" cy="1802166"/>
          </a:xfrm>
          <a:prstGeom prst="rect">
            <a:avLst/>
          </a:prstGeom>
        </p:spPr>
      </p:pic>
      <p:pic>
        <p:nvPicPr>
          <p:cNvPr id="13314" name="Picture 2" descr="10 Ways to Develop Fine Motor Skills in Babies &amp; Toddlers | Families ...">
            <a:extLst>
              <a:ext uri="{FF2B5EF4-FFF2-40B4-BE49-F238E27FC236}">
                <a16:creationId xmlns:a16="http://schemas.microsoft.com/office/drawing/2014/main" id="{86BC0A09-3586-406B-B574-30DB814C0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696" y="4563571"/>
            <a:ext cx="2796465" cy="186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84728C-CF89-42BC-99AD-47EF58A30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9133" y="4486136"/>
            <a:ext cx="2899621" cy="20132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35E799-FFDB-490D-B17B-60566D9DA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2076" y="2037280"/>
            <a:ext cx="3024641" cy="192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10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6261" y="318490"/>
            <a:ext cx="4982001" cy="1325563"/>
          </a:xfrm>
        </p:spPr>
        <p:txBody>
          <a:bodyPr/>
          <a:lstStyle/>
          <a:p>
            <a:r>
              <a:rPr lang="en-US" dirty="0">
                <a:latin typeface="SassoonPrimaryInfant" pitchFamily="2" charset="0"/>
              </a:rPr>
              <a:t>Writing Workshop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640498" y="581025"/>
            <a:ext cx="5551504" cy="8588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1"/>
                </a:solidFill>
                <a:latin typeface="SassoonPrimaryInfant" pitchFamily="2" charset="0"/>
              </a:rPr>
              <a:t>How you can help at home.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28E5A9-59C5-42CC-AA04-BB637C3D442B}"/>
              </a:ext>
            </a:extLst>
          </p:cNvPr>
          <p:cNvSpPr txBox="1"/>
          <p:nvPr/>
        </p:nvSpPr>
        <p:spPr>
          <a:xfrm flipH="1">
            <a:off x="1695636" y="1837679"/>
            <a:ext cx="91084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SassoonPrimaryInfant" pitchFamily="2" charset="0"/>
              </a:rPr>
              <a:t>Make it fun!</a:t>
            </a:r>
          </a:p>
          <a:p>
            <a:pPr algn="ctr"/>
            <a:endParaRPr lang="en-US" sz="3200" dirty="0">
              <a:solidFill>
                <a:schemeClr val="accent1"/>
              </a:solidFill>
              <a:latin typeface="SassoonPrimaryInfant" pitchFamily="2" charset="0"/>
            </a:endParaRPr>
          </a:p>
          <a:p>
            <a:pPr algn="ctr"/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SassoonPrimaryInfant" pitchFamily="2" charset="0"/>
            </a:endParaRPr>
          </a:p>
          <a:p>
            <a:pPr algn="ctr"/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SassoonPrimaryInfant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4106DD-339A-4BE2-A375-D8DBC2ACC904}"/>
              </a:ext>
            </a:extLst>
          </p:cNvPr>
          <p:cNvSpPr/>
          <p:nvPr/>
        </p:nvSpPr>
        <p:spPr>
          <a:xfrm>
            <a:off x="4404928" y="2619022"/>
            <a:ext cx="3252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https://youtu.be/Of7i10EVdtE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73CA2A-4697-40A2-B84C-FC1079C186B1}"/>
              </a:ext>
            </a:extLst>
          </p:cNvPr>
          <p:cNvSpPr/>
          <p:nvPr/>
        </p:nvSpPr>
        <p:spPr>
          <a:xfrm>
            <a:off x="4469529" y="3244334"/>
            <a:ext cx="325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https://youtu.be/K7QJ4pdNzvo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FDF4AE-B74B-4C84-A369-68BCAA19A2E6}"/>
              </a:ext>
            </a:extLst>
          </p:cNvPr>
          <p:cNvSpPr/>
          <p:nvPr/>
        </p:nvSpPr>
        <p:spPr>
          <a:xfrm>
            <a:off x="3320250" y="425294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https://youtu.be/3K-CQrjI0uY?list=PLZK0awZnUwBuoGJS22vLh3c0jYx2jwjEO</a:t>
            </a:r>
          </a:p>
        </p:txBody>
      </p:sp>
    </p:spTree>
    <p:extLst>
      <p:ext uri="{BB962C8B-B14F-4D97-AF65-F5344CB8AC3E}">
        <p14:creationId xmlns:p14="http://schemas.microsoft.com/office/powerpoint/2010/main" val="332261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6261" y="318490"/>
            <a:ext cx="4982001" cy="1325563"/>
          </a:xfrm>
        </p:spPr>
        <p:txBody>
          <a:bodyPr/>
          <a:lstStyle/>
          <a:p>
            <a:r>
              <a:rPr lang="en-US" dirty="0">
                <a:latin typeface="SassoonPrimaryInfant" pitchFamily="2" charset="0"/>
              </a:rPr>
              <a:t>Writing Workshop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984202" y="581025"/>
            <a:ext cx="3207799" cy="8588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1"/>
                </a:solidFill>
                <a:latin typeface="SassoonPrimaryInfant" pitchFamily="2" charset="0"/>
              </a:rPr>
              <a:t>Technology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468646" y="4660778"/>
            <a:ext cx="6723356" cy="13256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SassoonPrimaryInfant" pitchFamily="2" charset="0"/>
              </a:rPr>
              <a:t>Writing by hand involves more senses and motor neurons than when typing on a computer.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28E5A9-59C5-42CC-AA04-BB637C3D442B}"/>
              </a:ext>
            </a:extLst>
          </p:cNvPr>
          <p:cNvSpPr txBox="1"/>
          <p:nvPr/>
        </p:nvSpPr>
        <p:spPr>
          <a:xfrm flipH="1">
            <a:off x="2350880" y="2006353"/>
            <a:ext cx="7947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SassoonPrimaryInfant" pitchFamily="2" charset="0"/>
              </a:rPr>
              <a:t>Technology can be an amazing tool but today’s technology driven world doesn’t allow as  many opportunities for writing.</a:t>
            </a:r>
            <a:endParaRPr lang="en-GB" sz="3200" dirty="0">
              <a:solidFill>
                <a:schemeClr val="accent1">
                  <a:lumMod val="60000"/>
                  <a:lumOff val="40000"/>
                </a:schemeClr>
              </a:solidFill>
              <a:latin typeface="SassoonPrimaryInfant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049204-2C15-4536-ADD0-E58BD2123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848" y="3576013"/>
            <a:ext cx="2592279" cy="278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91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6261" y="318490"/>
            <a:ext cx="4982001" cy="1325563"/>
          </a:xfrm>
        </p:spPr>
        <p:txBody>
          <a:bodyPr/>
          <a:lstStyle/>
          <a:p>
            <a:r>
              <a:rPr lang="en-US" dirty="0">
                <a:latin typeface="SassoonPrimaryInfant" pitchFamily="2" charset="0"/>
              </a:rPr>
              <a:t>Writing Workshop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448365" y="551852"/>
            <a:ext cx="4519581" cy="8588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1"/>
                </a:solidFill>
              </a:rPr>
              <a:t>Benefits of Writing.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C5ED13-62EE-4DC2-A909-CB778D81BAA0}"/>
              </a:ext>
            </a:extLst>
          </p:cNvPr>
          <p:cNvSpPr txBox="1"/>
          <p:nvPr/>
        </p:nvSpPr>
        <p:spPr>
          <a:xfrm>
            <a:off x="1660124" y="2041865"/>
            <a:ext cx="92061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SassoonPrimaryInfant" pitchFamily="2" charset="0"/>
              </a:rPr>
              <a:t>Writing by hand has been shown to increase memory and retention. The act of putting pen to paper activates areas of the brain that helps to increase comprehension skills.</a:t>
            </a:r>
            <a:endParaRPr lang="en-GB" sz="3200" dirty="0">
              <a:solidFill>
                <a:schemeClr val="accent1">
                  <a:lumMod val="60000"/>
                  <a:lumOff val="40000"/>
                </a:schemeClr>
              </a:solidFill>
              <a:latin typeface="SassoonPrimaryInfant" pitchFamily="2" charset="0"/>
            </a:endParaRPr>
          </a:p>
        </p:txBody>
      </p:sp>
      <p:pic>
        <p:nvPicPr>
          <p:cNvPr id="3074" name="Picture 2" descr="Download High Quality brain clipart kids Transparent PNG Images - Art ...">
            <a:extLst>
              <a:ext uri="{FF2B5EF4-FFF2-40B4-BE49-F238E27FC236}">
                <a16:creationId xmlns:a16="http://schemas.microsoft.com/office/drawing/2014/main" id="{C09369F3-61C1-4F2C-AC81-955468B40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074" y="3827518"/>
            <a:ext cx="2163149" cy="242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439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6261" y="318490"/>
            <a:ext cx="4982001" cy="1325563"/>
          </a:xfrm>
        </p:spPr>
        <p:txBody>
          <a:bodyPr/>
          <a:lstStyle/>
          <a:p>
            <a:r>
              <a:rPr lang="en-US" dirty="0">
                <a:latin typeface="SassoonPrimaryInfant" pitchFamily="2" charset="0"/>
              </a:rPr>
              <a:t>Writing Workshop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984202" y="581025"/>
            <a:ext cx="3207799" cy="8588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1"/>
                </a:solidFill>
                <a:latin typeface="SassoonPrimaryInfant" pitchFamily="2" charset="0"/>
              </a:rPr>
              <a:t>In School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28E5A9-59C5-42CC-AA04-BB637C3D442B}"/>
              </a:ext>
            </a:extLst>
          </p:cNvPr>
          <p:cNvSpPr txBox="1"/>
          <p:nvPr/>
        </p:nvSpPr>
        <p:spPr>
          <a:xfrm flipH="1">
            <a:off x="1748900" y="2006353"/>
            <a:ext cx="90463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SassoonPrimaryInfant" pitchFamily="2" charset="0"/>
              </a:rPr>
              <a:t>In school we encourage children to write sentences by: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SassoonPrimaryInfant" pitchFamily="2" charset="0"/>
              </a:rPr>
              <a:t>Saying what they are going to write out loud.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SassoonPrimaryInfant" pitchFamily="2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SassoonPrimaryInfant" pitchFamily="2" charset="0"/>
              </a:rPr>
              <a:t>Sequencing sentences to form short narratives.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SassoonPrimaryInfant" pitchFamily="2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SassoonPrimaryInfant" pitchFamily="2" charset="0"/>
              </a:rPr>
              <a:t>Re-reading sentences to ensure what they have written makes sense.</a:t>
            </a:r>
          </a:p>
        </p:txBody>
      </p:sp>
    </p:spTree>
    <p:extLst>
      <p:ext uri="{BB962C8B-B14F-4D97-AF65-F5344CB8AC3E}">
        <p14:creationId xmlns:p14="http://schemas.microsoft.com/office/powerpoint/2010/main" val="3490140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6261" y="318490"/>
            <a:ext cx="4982001" cy="1325563"/>
          </a:xfrm>
        </p:spPr>
        <p:txBody>
          <a:bodyPr/>
          <a:lstStyle/>
          <a:p>
            <a:r>
              <a:rPr lang="en-US" dirty="0">
                <a:latin typeface="SassoonPrimaryInfant" pitchFamily="2" charset="0"/>
              </a:rPr>
              <a:t>Writing Workshop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984202" y="581025"/>
            <a:ext cx="3207799" cy="8588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1"/>
                </a:solidFill>
                <a:latin typeface="SassoonPrimaryInfant" pitchFamily="2" charset="0"/>
              </a:rPr>
              <a:t>In School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28E5A9-59C5-42CC-AA04-BB637C3D442B}"/>
              </a:ext>
            </a:extLst>
          </p:cNvPr>
          <p:cNvSpPr txBox="1"/>
          <p:nvPr/>
        </p:nvSpPr>
        <p:spPr>
          <a:xfrm flipH="1">
            <a:off x="1660123" y="2006353"/>
            <a:ext cx="89131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SassoonPrimaryInfant" pitchFamily="2" charset="0"/>
              </a:rPr>
              <a:t>We use signs and symbols within our marking policy to help give the children a visual reminder of what needs to be included within their writing.</a:t>
            </a:r>
            <a:endParaRPr lang="en-GB" sz="3200" dirty="0">
              <a:solidFill>
                <a:schemeClr val="accent1">
                  <a:lumMod val="60000"/>
                  <a:lumOff val="40000"/>
                </a:schemeClr>
              </a:solidFill>
              <a:latin typeface="SassoonPrimaryInfant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D60530-872C-4E00-8325-8979AE9C7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401" y="4105862"/>
            <a:ext cx="714713" cy="714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3B1C6E-1478-4FE1-9685-4CEE843B7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619" y="4072571"/>
            <a:ext cx="817587" cy="7480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54EB75-F741-40D7-BD87-2591BD3A5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6412" y="4105861"/>
            <a:ext cx="745789" cy="7147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79CDC2-AAF3-46EE-963A-005DBC181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1382" y="4100333"/>
            <a:ext cx="760060" cy="6953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D9E956-1CFA-4FA2-A60E-1C0D162655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2499" y="4083030"/>
            <a:ext cx="784621" cy="7375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D76F83-A273-470C-A7E7-EE5A16973F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5809" y="4111811"/>
            <a:ext cx="731609" cy="6838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EC1D92-0EC0-4351-9718-EB98F53F5C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7417" y="4111811"/>
            <a:ext cx="685995" cy="7147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1EC631-29C3-48A9-858D-0674DE4867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64649" y="4156524"/>
            <a:ext cx="685995" cy="6402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CF96F5-B3A3-4516-98CA-6053D016DE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29429" y="4142503"/>
            <a:ext cx="673316" cy="68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4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6261" y="318490"/>
            <a:ext cx="4982001" cy="1325563"/>
          </a:xfrm>
        </p:spPr>
        <p:txBody>
          <a:bodyPr/>
          <a:lstStyle/>
          <a:p>
            <a:r>
              <a:rPr lang="en-US" dirty="0">
                <a:latin typeface="SassoonPrimaryInfant" pitchFamily="2" charset="0"/>
              </a:rPr>
              <a:t>Writing Workshop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984202" y="581025"/>
            <a:ext cx="3207799" cy="8588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1"/>
                </a:solidFill>
                <a:latin typeface="SassoonPrimaryInfant" pitchFamily="2" charset="0"/>
              </a:rPr>
              <a:t>In School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28E5A9-59C5-42CC-AA04-BB637C3D442B}"/>
              </a:ext>
            </a:extLst>
          </p:cNvPr>
          <p:cNvSpPr txBox="1"/>
          <p:nvPr/>
        </p:nvSpPr>
        <p:spPr>
          <a:xfrm flipH="1">
            <a:off x="1748900" y="2006353"/>
            <a:ext cx="9046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SassoonPrimaryInfant" pitchFamily="2" charset="0"/>
              </a:rPr>
              <a:t>In school we help children to understand which letters belong to which handwriting families (letters which are formed in similar ways).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464B19-92B3-47D8-A396-5C668C827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089" y="3576013"/>
            <a:ext cx="4900473" cy="307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2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6261" y="318490"/>
            <a:ext cx="4982001" cy="1325563"/>
          </a:xfrm>
        </p:spPr>
        <p:txBody>
          <a:bodyPr/>
          <a:lstStyle/>
          <a:p>
            <a:r>
              <a:rPr lang="en-US" dirty="0">
                <a:latin typeface="SassoonPrimaryInfant" pitchFamily="2" charset="0"/>
              </a:rPr>
              <a:t>Writing Workshop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984202" y="581025"/>
            <a:ext cx="3207799" cy="8588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1"/>
                </a:solidFill>
                <a:latin typeface="SassoonPrimaryInfant" pitchFamily="2" charset="0"/>
              </a:rPr>
              <a:t>In School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28E5A9-59C5-42CC-AA04-BB637C3D442B}"/>
              </a:ext>
            </a:extLst>
          </p:cNvPr>
          <p:cNvSpPr txBox="1"/>
          <p:nvPr/>
        </p:nvSpPr>
        <p:spPr>
          <a:xfrm flipH="1">
            <a:off x="1748900" y="2006353"/>
            <a:ext cx="90463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SassoonPrimaryInfant" pitchFamily="2" charset="0"/>
              </a:rPr>
              <a:t>We practice handwriting in school daily encouraging children to: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SassoonPrimaryInfant" pitchFamily="2" charset="0"/>
              </a:rPr>
              <a:t>Sit correctly.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SassoonPrimaryInfant" pitchFamily="2" charset="0"/>
              </a:rPr>
              <a:t>Form lower case letters in the correct direction starting and finishing in the right place.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SassoonPrimaryInfant" pitchFamily="2" charset="0"/>
              </a:rPr>
              <a:t>Form capital letters.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SassoonPrimaryInfant" pitchFamily="2" charset="0"/>
              </a:rPr>
              <a:t>Form digits 0 – 9.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SassoonPrimaryInfant" pitchFamily="2" charset="0"/>
              </a:rPr>
              <a:t>Leave spaces between words.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SassoonPrimaryInfant" pitchFamily="2" charset="0"/>
              </a:rPr>
              <a:t>Add adjectives to writing.</a:t>
            </a:r>
          </a:p>
        </p:txBody>
      </p:sp>
    </p:spTree>
    <p:extLst>
      <p:ext uri="{BB962C8B-B14F-4D97-AF65-F5344CB8AC3E}">
        <p14:creationId xmlns:p14="http://schemas.microsoft.com/office/powerpoint/2010/main" val="2206194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6261" y="318490"/>
            <a:ext cx="4982001" cy="1325563"/>
          </a:xfrm>
        </p:spPr>
        <p:txBody>
          <a:bodyPr/>
          <a:lstStyle/>
          <a:p>
            <a:r>
              <a:rPr lang="en-US" dirty="0">
                <a:latin typeface="SassoonPrimaryInfant" pitchFamily="2" charset="0"/>
              </a:rPr>
              <a:t>Writing Workshop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984202" y="581025"/>
            <a:ext cx="3207799" cy="8588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1"/>
                </a:solidFill>
                <a:latin typeface="SassoonPrimaryInfant" pitchFamily="2" charset="0"/>
              </a:rPr>
              <a:t>In School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28E5A9-59C5-42CC-AA04-BB637C3D442B}"/>
              </a:ext>
            </a:extLst>
          </p:cNvPr>
          <p:cNvSpPr txBox="1"/>
          <p:nvPr/>
        </p:nvSpPr>
        <p:spPr>
          <a:xfrm flipH="1">
            <a:off x="1748900" y="2006353"/>
            <a:ext cx="90463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SassoonPrimaryInfant" pitchFamily="2" charset="0"/>
              </a:rPr>
              <a:t>It takes time and practice to develop strong writing skills.</a:t>
            </a:r>
          </a:p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SassoonPrimaryInfant" pitchFamily="2" charset="0"/>
              </a:rPr>
              <a:t>We all need to invest time in supporting our children to become more confident in their writing skills.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F31E4A-E5DE-4C06-9271-C2BA40A90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789" y="4203140"/>
            <a:ext cx="2179727" cy="2501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A6E398-F7BC-42F4-A7B4-7F10093CEAD3}"/>
              </a:ext>
            </a:extLst>
          </p:cNvPr>
          <p:cNvSpPr txBox="1"/>
          <p:nvPr/>
        </p:nvSpPr>
        <p:spPr>
          <a:xfrm>
            <a:off x="5788241" y="4527612"/>
            <a:ext cx="5965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SassoonPrimaryInfant" pitchFamily="2" charset="0"/>
              </a:rPr>
              <a:t>We celebrate achievement in school daily recognising children’s effort !</a:t>
            </a:r>
          </a:p>
        </p:txBody>
      </p:sp>
    </p:spTree>
    <p:extLst>
      <p:ext uri="{BB962C8B-B14F-4D97-AF65-F5344CB8AC3E}">
        <p14:creationId xmlns:p14="http://schemas.microsoft.com/office/powerpoint/2010/main" val="3689448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6261" y="318490"/>
            <a:ext cx="4982001" cy="1325563"/>
          </a:xfrm>
        </p:spPr>
        <p:txBody>
          <a:bodyPr/>
          <a:lstStyle/>
          <a:p>
            <a:r>
              <a:rPr lang="en-US" dirty="0">
                <a:latin typeface="SassoonPrimaryInfant" pitchFamily="2" charset="0"/>
              </a:rPr>
              <a:t>Writing Workshop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640498" y="581025"/>
            <a:ext cx="5551504" cy="8588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1"/>
                </a:solidFill>
                <a:latin typeface="SassoonPrimaryInfant" pitchFamily="2" charset="0"/>
              </a:rPr>
              <a:t>How you can help at home.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28E5A9-59C5-42CC-AA04-BB637C3D442B}"/>
              </a:ext>
            </a:extLst>
          </p:cNvPr>
          <p:cNvSpPr txBox="1"/>
          <p:nvPr/>
        </p:nvSpPr>
        <p:spPr>
          <a:xfrm flipH="1">
            <a:off x="1997476" y="2006353"/>
            <a:ext cx="87977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SassoonPrimaryInfant" pitchFamily="2" charset="0"/>
              </a:rPr>
              <a:t>Reading regularly with your child is important!</a:t>
            </a:r>
          </a:p>
          <a:p>
            <a:pPr algn="ctr"/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SassoonPrimaryInfant" pitchFamily="2" charset="0"/>
            </a:endParaRPr>
          </a:p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SassoonPrimaryInfant" pitchFamily="2" charset="0"/>
              </a:rPr>
              <a:t>Reading is a stepping stone to better writing and will help to strengthen writing skills.</a:t>
            </a:r>
          </a:p>
          <a:p>
            <a:pPr algn="ctr"/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SassoonPrimaryInfant" pitchFamily="2" charset="0"/>
            </a:endParaRPr>
          </a:p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SassoonPrimaryInfant" pitchFamily="2" charset="0"/>
              </a:rPr>
              <a:t>Reading helps to develop vocabulary making it easier for them to use in their own writing.</a:t>
            </a:r>
          </a:p>
        </p:txBody>
      </p:sp>
      <p:pic>
        <p:nvPicPr>
          <p:cNvPr id="6146" name="Picture 2" descr="Free Clip Art Children Reading - Cliparts.co">
            <a:extLst>
              <a:ext uri="{FF2B5EF4-FFF2-40B4-BE49-F238E27FC236}">
                <a16:creationId xmlns:a16="http://schemas.microsoft.com/office/drawing/2014/main" id="{6C517EE7-8365-452E-A187-1C5F27F44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55" y="2056559"/>
            <a:ext cx="1995363" cy="206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ree Reading Books Cliparts, Download Free Reading Books Cliparts png ...">
            <a:extLst>
              <a:ext uri="{FF2B5EF4-FFF2-40B4-BE49-F238E27FC236}">
                <a16:creationId xmlns:a16="http://schemas.microsoft.com/office/drawing/2014/main" id="{A3E9FA44-DC10-4F7D-8AF7-F189AD698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649" y="5444710"/>
            <a:ext cx="3968318" cy="133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100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F6C8FF-3D90-457B-9108-406F928CD7CB}">
  <ds:schemaRefs>
    <ds:schemaRef ds:uri="http://schemas.microsoft.com/office/2006/documentManagement/types"/>
    <ds:schemaRef ds:uri="http://purl.org/dc/dcmitype/"/>
    <ds:schemaRef ds:uri="71af3243-3dd4-4a8d-8c0d-dd76da1f02a5"/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c05727-aa75-4e4a-9b5f-8a80a1165891"/>
  </ds:schemaRefs>
</ds:datastoreItem>
</file>

<file path=customXml/itemProps3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552</Words>
  <Application>Microsoft Office PowerPoint</Application>
  <PresentationFormat>Widescreen</PresentationFormat>
  <Paragraphs>91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Comic Sans MS</vt:lpstr>
      <vt:lpstr>Franklin Gothic Book</vt:lpstr>
      <vt:lpstr>SassoonPrimaryInfant</vt:lpstr>
      <vt:lpstr>Office Theme</vt:lpstr>
      <vt:lpstr>Writing Workshop</vt:lpstr>
      <vt:lpstr>Writing Workshop</vt:lpstr>
      <vt:lpstr>Writing Workshop</vt:lpstr>
      <vt:lpstr>Writing Workshop</vt:lpstr>
      <vt:lpstr>Writing Workshop</vt:lpstr>
      <vt:lpstr>Writing Workshop</vt:lpstr>
      <vt:lpstr>Writing Workshop</vt:lpstr>
      <vt:lpstr>Writing Workshop</vt:lpstr>
      <vt:lpstr>Writing Workshop</vt:lpstr>
      <vt:lpstr>Writing Workshop</vt:lpstr>
      <vt:lpstr>Writing Workshop</vt:lpstr>
      <vt:lpstr>Writing Workshop</vt:lpstr>
      <vt:lpstr>Writing Workshop</vt:lpstr>
      <vt:lpstr>Writing Workshop</vt:lpstr>
      <vt:lpstr>Writing Workshop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2023-02-21T09:02:25Z</dcterms:created>
  <dcterms:modified xsi:type="dcterms:W3CDTF">2023-03-20T12:22:13Z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