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62" r:id="rId4"/>
    <p:sldId id="259" r:id="rId5"/>
    <p:sldId id="264" r:id="rId6"/>
    <p:sldId id="261" r:id="rId7"/>
    <p:sldId id="265" r:id="rId8"/>
    <p:sldId id="271" r:id="rId9"/>
    <p:sldId id="266" r:id="rId10"/>
    <p:sldId id="270" r:id="rId11"/>
    <p:sldId id="267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52" autoAdjust="0"/>
    <p:restoredTop sz="94660"/>
  </p:normalViewPr>
  <p:slideViewPr>
    <p:cSldViewPr snapToGrid="0">
      <p:cViewPr varScale="1">
        <p:scale>
          <a:sx n="66" d="100"/>
          <a:sy n="66" d="100"/>
        </p:scale>
        <p:origin x="51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900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9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1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899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35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82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527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4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95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761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18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5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088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731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214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02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23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962" y="3371628"/>
            <a:ext cx="3156473" cy="2811504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>
                <a:latin typeface="SassoonPrimaryInfant" pitchFamily="2" charset="0"/>
              </a:rPr>
              <a:t>Welcome to Year 1!</a:t>
            </a:r>
          </a:p>
        </p:txBody>
      </p:sp>
    </p:spTree>
    <p:extLst>
      <p:ext uri="{BB962C8B-B14F-4D97-AF65-F5344CB8AC3E}">
        <p14:creationId xmlns:p14="http://schemas.microsoft.com/office/powerpoint/2010/main" val="1224539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2" y="166988"/>
            <a:ext cx="8534400" cy="1507067"/>
          </a:xfrm>
        </p:spPr>
        <p:txBody>
          <a:bodyPr/>
          <a:lstStyle/>
          <a:p>
            <a:r>
              <a:rPr lang="en-GB" dirty="0">
                <a:latin typeface="SassoonPrimaryInfant" pitchFamily="2" charset="0"/>
              </a:rPr>
              <a:t>Spellings in Year One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1" y="2467429"/>
            <a:ext cx="10641285" cy="4390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chemeClr val="tx1"/>
                </a:solidFill>
                <a:latin typeface="SassoonPrimaryInfant" pitchFamily="2" charset="0"/>
              </a:rPr>
              <a:t>Spellings will be given out on a Friday and tested the following Friday. 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tx1"/>
                </a:solidFill>
                <a:latin typeface="SassoonPrimaryInfant" pitchFamily="2" charset="0"/>
              </a:rPr>
              <a:t>They will be linked to your child’s phonics or be the common exception words you child needs to learn in Year One. 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tx1"/>
                </a:solidFill>
                <a:latin typeface="SassoonPrimaryInfant" pitchFamily="2" charset="0"/>
              </a:rPr>
              <a:t>These will come home on a look, cover, write, check sheet and should be practised throughout the week.</a:t>
            </a:r>
          </a:p>
          <a:p>
            <a:pPr marL="0" indent="0">
              <a:buNone/>
            </a:pPr>
            <a:endParaRPr lang="en-GB" sz="28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78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2" y="166988"/>
            <a:ext cx="8534400" cy="1507067"/>
          </a:xfrm>
        </p:spPr>
        <p:txBody>
          <a:bodyPr/>
          <a:lstStyle/>
          <a:p>
            <a:r>
              <a:rPr lang="en-GB" dirty="0">
                <a:latin typeface="SassoonPrimaryInfant" pitchFamily="2" charset="0"/>
              </a:rPr>
              <a:t>P.E. In Year One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2" y="2601310"/>
            <a:ext cx="10808850" cy="4372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u="sng" dirty="0">
                <a:latin typeface="SassoonPrimaryInfant" pitchFamily="2" charset="0"/>
              </a:rPr>
              <a:t>All children</a:t>
            </a:r>
            <a:r>
              <a:rPr lang="en-GB" sz="2800" dirty="0">
                <a:latin typeface="SassoonPrimaryInfant" pitchFamily="2" charset="0"/>
              </a:rPr>
              <a:t> need a P.E. kit in school.</a:t>
            </a:r>
          </a:p>
          <a:p>
            <a:pPr marL="0" indent="0">
              <a:buNone/>
            </a:pPr>
            <a:r>
              <a:rPr lang="en-GB" sz="2800" dirty="0">
                <a:latin typeface="SassoonPrimaryInfant" pitchFamily="2" charset="0"/>
              </a:rPr>
              <a:t>We will send P.E. kits home </a:t>
            </a:r>
            <a:r>
              <a:rPr lang="en-GB" sz="2800" b="1" u="sng" dirty="0">
                <a:latin typeface="SassoonPrimaryInfant" pitchFamily="2" charset="0"/>
              </a:rPr>
              <a:t>half termly</a:t>
            </a:r>
            <a:r>
              <a:rPr lang="en-GB" sz="2800" dirty="0">
                <a:latin typeface="SassoonPrimaryInfant" pitchFamily="2" charset="0"/>
              </a:rPr>
              <a:t> to be washed and for you to check that clothing and shoes still fit. </a:t>
            </a:r>
          </a:p>
          <a:p>
            <a:pPr marL="0" indent="0">
              <a:buNone/>
            </a:pPr>
            <a:endParaRPr lang="en-GB" sz="2800" dirty="0"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GB" sz="2800" dirty="0">
                <a:latin typeface="SassoonPrimaryInfant" pitchFamily="2" charset="0"/>
              </a:rPr>
              <a:t>We will encourage children to be as </a:t>
            </a:r>
            <a:r>
              <a:rPr lang="en-GB" sz="2800" b="1" u="sng" dirty="0">
                <a:latin typeface="SassoonPrimaryInfant" pitchFamily="2" charset="0"/>
              </a:rPr>
              <a:t>independent</a:t>
            </a:r>
            <a:r>
              <a:rPr lang="en-GB" sz="2800" dirty="0">
                <a:latin typeface="SassoonPrimaryInfant" pitchFamily="2" charset="0"/>
              </a:rPr>
              <a:t> as possible when changing for P.E. so </a:t>
            </a:r>
          </a:p>
          <a:p>
            <a:pPr marL="0" indent="0" algn="ctr">
              <a:buNone/>
            </a:pPr>
            <a:r>
              <a:rPr lang="en-GB" sz="2800" b="1" u="sng" dirty="0">
                <a:solidFill>
                  <a:srgbClr val="FF0000"/>
                </a:solidFill>
                <a:latin typeface="SassoonPrimaryInfant" pitchFamily="2" charset="0"/>
              </a:rPr>
              <a:t>please make sure all their clothing is clearly labelled. </a:t>
            </a:r>
          </a:p>
          <a:p>
            <a:pPr marL="0" indent="0">
              <a:buNone/>
            </a:pPr>
            <a:endParaRPr lang="en-GB" sz="2800" dirty="0">
              <a:latin typeface="SassoonPrimaryInfant" pitchFamily="2" charset="0"/>
            </a:endParaRPr>
          </a:p>
          <a:p>
            <a:pPr marL="0" indent="0">
              <a:buNone/>
            </a:pPr>
            <a:endParaRPr lang="en-GB" sz="28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983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PrimaryInfant" pitchFamily="2" charset="0"/>
              </a:rPr>
              <a:t>Any questions?</a:t>
            </a:r>
          </a:p>
        </p:txBody>
      </p:sp>
      <p:pic>
        <p:nvPicPr>
          <p:cNvPr id="3074" name="Picture 2" descr="Image result for question marks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5931" y="2603500"/>
            <a:ext cx="5124450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182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2" y="580571"/>
            <a:ext cx="8534400" cy="1093484"/>
          </a:xfrm>
        </p:spPr>
        <p:txBody>
          <a:bodyPr/>
          <a:lstStyle/>
          <a:p>
            <a:r>
              <a:rPr lang="en-GB" sz="4800" dirty="0">
                <a:latin typeface="SassoonPrimaryInfant" pitchFamily="2" charset="0"/>
              </a:rPr>
              <a:t>The Year One Team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2" y="2241701"/>
            <a:ext cx="11007045" cy="38645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>
                <a:latin typeface="SassoonPrimaryInfant" pitchFamily="2" charset="0"/>
              </a:rPr>
              <a:t>Maple Class – </a:t>
            </a:r>
          </a:p>
          <a:p>
            <a:pPr marL="0" indent="0">
              <a:buNone/>
            </a:pPr>
            <a:r>
              <a:rPr lang="en-GB" sz="2000" dirty="0">
                <a:latin typeface="SassoonPrimaryInfant" pitchFamily="2" charset="0"/>
              </a:rPr>
              <a:t>Teacher- Miss Lewis</a:t>
            </a:r>
          </a:p>
          <a:p>
            <a:pPr marL="0" indent="0">
              <a:buNone/>
            </a:pPr>
            <a:endParaRPr lang="en-GB" sz="2000" dirty="0"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GB" sz="2000" dirty="0">
                <a:latin typeface="SassoonPrimaryInfant" pitchFamily="2" charset="0"/>
              </a:rPr>
              <a:t>PPA Cover – Miss Parsonage</a:t>
            </a:r>
            <a:endParaRPr lang="en-GB" sz="1000" dirty="0">
              <a:latin typeface="SassoonPrimaryInfant" pitchFamily="2" charset="0"/>
            </a:endParaRPr>
          </a:p>
          <a:p>
            <a:pPr marL="0" indent="0">
              <a:buNone/>
            </a:pPr>
            <a:endParaRPr lang="en-GB" sz="2000" b="1" dirty="0">
              <a:latin typeface="SassoonPrimaryInfant" pitchFamily="2" charset="0"/>
            </a:endParaRPr>
          </a:p>
          <a:p>
            <a:pPr marL="0" indent="0">
              <a:buNone/>
            </a:pPr>
            <a:endParaRPr lang="en-GB" sz="2000" b="1" dirty="0"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GB" sz="2000" b="1" dirty="0">
                <a:latin typeface="SassoonPrimaryInfant" pitchFamily="2" charset="0"/>
              </a:rPr>
              <a:t>Working across Maple and Fir-</a:t>
            </a:r>
          </a:p>
          <a:p>
            <a:pPr marL="0" indent="0">
              <a:buNone/>
            </a:pPr>
            <a:r>
              <a:rPr lang="en-GB" sz="2000" dirty="0">
                <a:latin typeface="SassoonPrimaryInfant" pitchFamily="2" charset="0"/>
              </a:rPr>
              <a:t>Mrs </a:t>
            </a:r>
            <a:r>
              <a:rPr lang="en-GB" sz="2000" dirty="0" err="1">
                <a:latin typeface="SassoonPrimaryInfant" pitchFamily="2" charset="0"/>
              </a:rPr>
              <a:t>Blaber</a:t>
            </a:r>
            <a:r>
              <a:rPr lang="en-GB" sz="2000" dirty="0">
                <a:latin typeface="SassoonPrimaryInfant" pitchFamily="2" charset="0"/>
              </a:rPr>
              <a:t>, Miss Wyatt and Miss Read            Mrs O’Neill – Phase Leader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BEE13D1-4DC6-4719-B714-A0B5E2CB2916}"/>
              </a:ext>
            </a:extLst>
          </p:cNvPr>
          <p:cNvSpPr txBox="1">
            <a:spLocks/>
          </p:cNvSpPr>
          <p:nvPr/>
        </p:nvSpPr>
        <p:spPr>
          <a:xfrm>
            <a:off x="5501377" y="2241701"/>
            <a:ext cx="11007045" cy="3864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GB" sz="2000" b="1" dirty="0">
                <a:latin typeface="SassoonPrimaryInfant" pitchFamily="2" charset="0"/>
              </a:rPr>
              <a:t>Fir Class- </a:t>
            </a:r>
          </a:p>
          <a:p>
            <a:pPr marL="0" indent="0">
              <a:buFont typeface="Wingdings 3" charset="2"/>
              <a:buNone/>
            </a:pPr>
            <a:r>
              <a:rPr lang="en-GB" sz="2000" dirty="0">
                <a:latin typeface="SassoonPrimaryInfant" pitchFamily="2" charset="0"/>
              </a:rPr>
              <a:t>Teacher- Miss </a:t>
            </a:r>
            <a:r>
              <a:rPr lang="en-GB" sz="2000" dirty="0" err="1">
                <a:latin typeface="SassoonPrimaryInfant" pitchFamily="2" charset="0"/>
              </a:rPr>
              <a:t>Whatmore</a:t>
            </a:r>
            <a:endParaRPr lang="en-GB" sz="2000" dirty="0">
              <a:latin typeface="SassoonPrimaryInfant" pitchFamily="2" charset="0"/>
            </a:endParaRPr>
          </a:p>
          <a:p>
            <a:pPr marL="0" indent="0">
              <a:buFont typeface="Wingdings 3" charset="2"/>
              <a:buNone/>
            </a:pPr>
            <a:endParaRPr lang="en-GB" sz="2000" dirty="0">
              <a:latin typeface="SassoonPrimaryInfant" pitchFamily="2" charset="0"/>
            </a:endParaRPr>
          </a:p>
          <a:p>
            <a:pPr marL="0" indent="0">
              <a:buFont typeface="Wingdings 3" charset="2"/>
              <a:buNone/>
            </a:pPr>
            <a:r>
              <a:rPr lang="en-GB" sz="2000" dirty="0">
                <a:latin typeface="SassoonPrimaryInfant" pitchFamily="2" charset="0"/>
              </a:rPr>
              <a:t>PPA Cover – Mrs O’Neill</a:t>
            </a:r>
            <a:endParaRPr lang="en-GB" sz="1000" b="1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416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2" y="166988"/>
            <a:ext cx="8534400" cy="1507067"/>
          </a:xfrm>
        </p:spPr>
        <p:txBody>
          <a:bodyPr/>
          <a:lstStyle/>
          <a:p>
            <a:r>
              <a:rPr lang="en-GB" sz="4000" dirty="0">
                <a:latin typeface="SassoonPrimaryInfant" pitchFamily="2" charset="0"/>
              </a:rPr>
              <a:t>Topics in Year One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3964147"/>
              </p:ext>
            </p:extLst>
          </p:nvPr>
        </p:nvGraphicFramePr>
        <p:xfrm>
          <a:off x="490329" y="1415980"/>
          <a:ext cx="11211342" cy="5106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7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71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2821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SassoonPrimaryInfant" pitchFamily="2" charset="0"/>
                        </a:rPr>
                        <a:t>Autumn Term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SassoonPrimaryInfant" pitchFamily="2" charset="0"/>
                        </a:rPr>
                        <a:t>Spring Term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SassoonPrimaryInfant" pitchFamily="2" charset="0"/>
                        </a:rPr>
                        <a:t>Summer Term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6778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SassoonPrimaryInfant" pitchFamily="2" charset="0"/>
                        </a:rPr>
                        <a:t>English Texts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dirty="0">
                          <a:latin typeface="SassoonPrimaryInfant" pitchFamily="2" charset="0"/>
                        </a:rPr>
                        <a:t>The Three Little Pigs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dirty="0">
                          <a:latin typeface="SassoonPrimaryInfant" pitchFamily="2" charset="0"/>
                        </a:rPr>
                        <a:t>Don’t Hog the Hedge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dirty="0">
                          <a:latin typeface="SassoonPrimaryInfant" pitchFamily="2" charset="0"/>
                        </a:rPr>
                        <a:t>Poetry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dirty="0">
                          <a:latin typeface="SassoonPrimaryInfant" pitchFamily="2" charset="0"/>
                        </a:rPr>
                        <a:t>The Jolly Postman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dirty="0">
                          <a:latin typeface="SassoonPrimaryInfant" pitchFamily="2" charset="0"/>
                        </a:rPr>
                        <a:t>Recounts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dirty="0">
                          <a:latin typeface="SassoonPrimaryInfant" pitchFamily="2" charset="0"/>
                        </a:rPr>
                        <a:t>Letters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dirty="0">
                          <a:latin typeface="SassoonPrimaryInfant" pitchFamily="2" charset="0"/>
                        </a:rPr>
                        <a:t>Lists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dirty="0">
                          <a:latin typeface="SassoonPrimaryInfant" pitchFamily="2" charset="0"/>
                        </a:rPr>
                        <a:t>Christmas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GB" sz="800" dirty="0">
                        <a:latin typeface="SassoonPrimaryInfant" pitchFamily="2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400" b="1" dirty="0">
                          <a:latin typeface="SassoonPrimaryInfant" pitchFamily="2" charset="0"/>
                        </a:rPr>
                        <a:t>Maths Topics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dirty="0">
                          <a:latin typeface="SassoonPrimaryInfant" pitchFamily="2" charset="0"/>
                        </a:rPr>
                        <a:t>Number and Place Value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dirty="0">
                          <a:latin typeface="SassoonPrimaryInfant" pitchFamily="2" charset="0"/>
                        </a:rPr>
                        <a:t>Addition and Subtraction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dirty="0">
                          <a:latin typeface="SassoonPrimaryInfant" pitchFamily="2" charset="0"/>
                        </a:rPr>
                        <a:t>Shape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dirty="0">
                          <a:latin typeface="SassoonPrimaryInfant" pitchFamily="2" charset="0"/>
                        </a:rPr>
                        <a:t>Fractions – ½ ¼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dirty="0">
                          <a:latin typeface="SassoonPrimaryInfant" pitchFamily="2" charset="0"/>
                        </a:rPr>
                        <a:t>Multiplication – counting in 2s, 5s, 10s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GB" sz="1400" dirty="0">
                        <a:latin typeface="SassoonPrimaryInfant" pitchFamily="2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400" b="1" dirty="0">
                          <a:latin typeface="SassoonPrimaryInfant" pitchFamily="2" charset="0"/>
                        </a:rPr>
                        <a:t>Courageous Advocates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b="0" dirty="0">
                          <a:latin typeface="SassoonPrimaryInfant" pitchFamily="2" charset="0"/>
                        </a:rPr>
                        <a:t>Queen Elizabeth II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b="0" dirty="0">
                          <a:latin typeface="SassoonPrimaryInfant" pitchFamily="2" charset="0"/>
                        </a:rPr>
                        <a:t>Rosa Parks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SassoonPrimaryInfant" pitchFamily="2" charset="0"/>
                        </a:rPr>
                        <a:t>English Texts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dirty="0">
                          <a:latin typeface="SassoonPrimaryInfant" pitchFamily="2" charset="0"/>
                        </a:rPr>
                        <a:t>The Magical Garden of Claude Monet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dirty="0">
                          <a:latin typeface="SassoonPrimaryInfant" pitchFamily="2" charset="0"/>
                        </a:rPr>
                        <a:t>Somebody Swallowed Stanley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dirty="0">
                          <a:latin typeface="SassoonPrimaryInfant" pitchFamily="2" charset="0"/>
                        </a:rPr>
                        <a:t>Tadpole’s Promise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dirty="0">
                          <a:latin typeface="SassoonPrimaryInfant" pitchFamily="2" charset="0"/>
                        </a:rPr>
                        <a:t>Easter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dirty="0">
                          <a:latin typeface="SassoonPrimaryInfant" pitchFamily="2" charset="0"/>
                        </a:rPr>
                        <a:t>Recount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GB" sz="800" dirty="0">
                        <a:latin typeface="SassoonPrimaryInfant" pitchFamily="2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400" b="1" dirty="0">
                          <a:latin typeface="SassoonPrimaryInfant" pitchFamily="2" charset="0"/>
                        </a:rPr>
                        <a:t>Maths Topics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dirty="0">
                          <a:latin typeface="SassoonPrimaryInfant" pitchFamily="2" charset="0"/>
                        </a:rPr>
                        <a:t>Addition and Subtraction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dirty="0">
                          <a:latin typeface="SassoonPrimaryInfant" pitchFamily="2" charset="0"/>
                        </a:rPr>
                        <a:t>Number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dirty="0">
                          <a:latin typeface="SassoonPrimaryInfant" pitchFamily="2" charset="0"/>
                        </a:rPr>
                        <a:t>Time – o’clock and half past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dirty="0">
                          <a:latin typeface="SassoonPrimaryInfant" pitchFamily="2" charset="0"/>
                        </a:rPr>
                        <a:t>Money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dirty="0">
                          <a:latin typeface="SassoonPrimaryInfant" pitchFamily="2" charset="0"/>
                        </a:rPr>
                        <a:t>Measures – length, capacity, mass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dirty="0">
                          <a:latin typeface="SassoonPrimaryInfant" pitchFamily="2" charset="0"/>
                        </a:rPr>
                        <a:t>Shape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GB" sz="1400" dirty="0">
                        <a:latin typeface="SassoonPrimaryInfant" pitchFamily="2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GB" sz="1400" dirty="0">
                        <a:latin typeface="SassoonPrimaryInfant" pitchFamily="2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GB" sz="1400" b="1" dirty="0">
                        <a:latin typeface="SassoonPrimaryInfant" pitchFamily="2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GB" sz="1400" b="1" dirty="0">
                        <a:latin typeface="SassoonPrimaryInfant" pitchFamily="2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400" b="1" dirty="0">
                          <a:latin typeface="SassoonPrimaryInfant" pitchFamily="2" charset="0"/>
                        </a:rPr>
                        <a:t>Courageous Advocates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b="0" dirty="0">
                          <a:latin typeface="SassoonPrimaryInfant" pitchFamily="2" charset="0"/>
                        </a:rPr>
                        <a:t>Dalai Lama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b="0" dirty="0">
                          <a:latin typeface="SassoonPrimaryInfant" pitchFamily="2" charset="0"/>
                        </a:rPr>
                        <a:t>Jane Goodall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GB" sz="1400" dirty="0">
                        <a:latin typeface="SassoonPrimaryInfa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SassoonPrimaryInfant" pitchFamily="2" charset="0"/>
                        </a:rPr>
                        <a:t>English Texts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dirty="0">
                          <a:latin typeface="SassoonPrimaryInfant" pitchFamily="2" charset="0"/>
                        </a:rPr>
                        <a:t>TBD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dirty="0">
                          <a:latin typeface="SassoonPrimaryInfant" pitchFamily="2" charset="0"/>
                        </a:rPr>
                        <a:t>Poetry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dirty="0">
                          <a:latin typeface="SassoonPrimaryInfant" pitchFamily="2" charset="0"/>
                        </a:rPr>
                        <a:t>Recount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GB" sz="800" dirty="0">
                        <a:latin typeface="SassoonPrimaryInfant" pitchFamily="2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400" b="1" dirty="0">
                          <a:latin typeface="SassoonPrimaryInfant" pitchFamily="2" charset="0"/>
                        </a:rPr>
                        <a:t>Maths Topics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dirty="0">
                          <a:latin typeface="SassoonPrimaryInfant" pitchFamily="2" charset="0"/>
                        </a:rPr>
                        <a:t>Addition and Subtraction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dirty="0">
                          <a:latin typeface="SassoonPrimaryInfant" pitchFamily="2" charset="0"/>
                        </a:rPr>
                        <a:t>Mass – weight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dirty="0">
                          <a:latin typeface="SassoonPrimaryInfant" pitchFamily="2" charset="0"/>
                        </a:rPr>
                        <a:t>Time – years, months, weeks, days, hours, minutes, seconds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dirty="0">
                          <a:latin typeface="SassoonPrimaryInfant" pitchFamily="2" charset="0"/>
                        </a:rPr>
                        <a:t>Fractions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dirty="0">
                          <a:latin typeface="SassoonPrimaryInfant" pitchFamily="2" charset="0"/>
                        </a:rPr>
                        <a:t>Direction – ½, ¼, whole turns, clockwise/anti-clockwise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dirty="0">
                          <a:latin typeface="SassoonPrimaryInfant" pitchFamily="2" charset="0"/>
                        </a:rPr>
                        <a:t>Division – objects, pictures, arrays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dirty="0">
                          <a:latin typeface="SassoonPrimaryInfant" pitchFamily="2" charset="0"/>
                        </a:rPr>
                        <a:t>Missing number problems – 7 = __ - 9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GB" sz="1400" b="1" dirty="0">
                        <a:latin typeface="SassoonPrimaryInfant" pitchFamily="2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400" b="1" dirty="0">
                          <a:latin typeface="SassoonPrimaryInfant" pitchFamily="2" charset="0"/>
                        </a:rPr>
                        <a:t>Courageous Advocate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b="0" dirty="0">
                          <a:latin typeface="SassoonPrimaryInfant" pitchFamily="2" charset="0"/>
                        </a:rPr>
                        <a:t>Cadbury Brothers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b="0" dirty="0">
                          <a:latin typeface="SassoonPrimaryInfant" pitchFamily="2" charset="0"/>
                        </a:rPr>
                        <a:t>John Wesley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GB" sz="1400" dirty="0">
                        <a:latin typeface="SassoonPrimaryInfan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117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2" y="430454"/>
            <a:ext cx="8534400" cy="1507067"/>
          </a:xfrm>
        </p:spPr>
        <p:txBody>
          <a:bodyPr/>
          <a:lstStyle/>
          <a:p>
            <a:r>
              <a:rPr lang="en-GB" dirty="0">
                <a:latin typeface="SassoonPrimaryInfant" pitchFamily="2" charset="0"/>
              </a:rPr>
              <a:t>What will you child be taught in Year One?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5429" y="1553028"/>
            <a:ext cx="11321142" cy="5050971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sz="800" dirty="0">
              <a:solidFill>
                <a:schemeClr val="tx1"/>
              </a:solidFill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tx1"/>
                </a:solidFill>
                <a:latin typeface="SassoonPrimaryInfant" pitchFamily="2" charset="0"/>
              </a:rPr>
              <a:t>Children will be taught Phonics, English, Maths, Handwriting and Big Book daily.</a:t>
            </a:r>
          </a:p>
          <a:p>
            <a:pPr marL="0" indent="0">
              <a:buNone/>
            </a:pPr>
            <a:endParaRPr lang="en-GB" sz="2800" dirty="0">
              <a:solidFill>
                <a:schemeClr val="tx1"/>
              </a:solidFill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tx1"/>
                </a:solidFill>
                <a:latin typeface="SassoonPrimaryInfant" pitchFamily="2" charset="0"/>
              </a:rPr>
              <a:t>Once a week they will be explicitly taught the other curriculum subjects.</a:t>
            </a:r>
          </a:p>
          <a:p>
            <a:pPr marL="0" indent="0">
              <a:buNone/>
            </a:pPr>
            <a:endParaRPr lang="en-GB" sz="2800" dirty="0">
              <a:solidFill>
                <a:schemeClr val="tx1"/>
              </a:solidFill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tx1"/>
                </a:solidFill>
                <a:latin typeface="SassoonPrimaryInfant" pitchFamily="2" charset="0"/>
              </a:rPr>
              <a:t>Monday – RE and library trips</a:t>
            </a:r>
            <a:br>
              <a:rPr lang="en-GB" sz="2800" dirty="0">
                <a:solidFill>
                  <a:schemeClr val="tx1"/>
                </a:solidFill>
                <a:latin typeface="SassoonPrimaryInfant" pitchFamily="2" charset="0"/>
              </a:rPr>
            </a:br>
            <a:endParaRPr lang="en-GB" sz="2800" dirty="0">
              <a:solidFill>
                <a:schemeClr val="tx1"/>
              </a:solidFill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tx1"/>
                </a:solidFill>
                <a:latin typeface="SassoonPrimaryInfant" pitchFamily="2" charset="0"/>
              </a:rPr>
              <a:t>Tuesday – History/Geography</a:t>
            </a:r>
            <a:br>
              <a:rPr lang="en-GB" sz="2800" dirty="0">
                <a:solidFill>
                  <a:schemeClr val="tx1"/>
                </a:solidFill>
                <a:latin typeface="SassoonPrimaryInfant" pitchFamily="2" charset="0"/>
              </a:rPr>
            </a:br>
            <a:endParaRPr lang="en-GB" sz="2800" dirty="0">
              <a:solidFill>
                <a:schemeClr val="tx1"/>
              </a:solidFill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tx1"/>
                </a:solidFill>
                <a:latin typeface="SassoonPrimaryInfant" pitchFamily="2" charset="0"/>
              </a:rPr>
              <a:t>Wednesday/Thursday  – Science and Music  == PE</a:t>
            </a:r>
            <a:br>
              <a:rPr lang="en-GB" sz="2800" dirty="0">
                <a:solidFill>
                  <a:schemeClr val="tx1"/>
                </a:solidFill>
                <a:latin typeface="SassoonPrimaryInfant" pitchFamily="2" charset="0"/>
              </a:rPr>
            </a:br>
            <a:br>
              <a:rPr lang="en-GB" sz="2800" dirty="0">
                <a:solidFill>
                  <a:schemeClr val="tx1"/>
                </a:solidFill>
                <a:latin typeface="SassoonPrimaryInfant" pitchFamily="2" charset="0"/>
              </a:rPr>
            </a:br>
            <a:r>
              <a:rPr lang="en-GB" sz="2800" dirty="0">
                <a:solidFill>
                  <a:schemeClr val="tx1"/>
                </a:solidFill>
                <a:latin typeface="SassoonPrimaryInfant" pitchFamily="2" charset="0"/>
              </a:rPr>
              <a:t>Friday - DT/Art and Computing (fortnightly)</a:t>
            </a:r>
          </a:p>
          <a:p>
            <a:pPr marL="0" indent="0">
              <a:buNone/>
            </a:pPr>
            <a:endParaRPr lang="en-GB" sz="2800" dirty="0">
              <a:solidFill>
                <a:schemeClr val="tx1"/>
              </a:solidFill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960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2612" y="378372"/>
            <a:ext cx="8534400" cy="1507067"/>
          </a:xfrm>
        </p:spPr>
        <p:txBody>
          <a:bodyPr/>
          <a:lstStyle/>
          <a:p>
            <a:r>
              <a:rPr lang="en-GB" dirty="0">
                <a:latin typeface="SassoonPrimaryInfant" pitchFamily="2" charset="0"/>
              </a:rPr>
              <a:t>Reading in Year One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457" y="1727201"/>
            <a:ext cx="8754155" cy="475242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tx1"/>
                </a:solidFill>
                <a:latin typeface="SassoonPrimaryInfant" pitchFamily="2" charset="0"/>
              </a:rPr>
              <a:t>Reading books will be changed each Friday. 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tx1"/>
                </a:solidFill>
                <a:latin typeface="SassoonPrimaryInfant" pitchFamily="2" charset="0"/>
              </a:rPr>
              <a:t>These books will selected to match your child’s developing phonic knowledge and skills.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tx1"/>
                </a:solidFill>
                <a:latin typeface="SassoonPrimaryInfant" pitchFamily="2" charset="0"/>
              </a:rPr>
              <a:t>They will spend the week reading a book in class which will then come home on a Friday for them to share with your for the week. 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tx1"/>
                </a:solidFill>
                <a:latin typeface="SassoonPrimaryInfant" pitchFamily="2" charset="0"/>
              </a:rPr>
              <a:t>Please ensure you child has their book in school every day.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tx1"/>
                </a:solidFill>
                <a:latin typeface="SassoonPrimaryInfant" pitchFamily="2" charset="0"/>
              </a:rPr>
              <a:t>Your child’s book will be changed whether they have read with you or not so please make every effort to read each day.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612" y="920521"/>
            <a:ext cx="2738946" cy="40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30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7125" y="515576"/>
            <a:ext cx="9548359" cy="1507067"/>
          </a:xfrm>
        </p:spPr>
        <p:txBody>
          <a:bodyPr/>
          <a:lstStyle/>
          <a:p>
            <a:r>
              <a:rPr lang="en-GB" dirty="0">
                <a:latin typeface="SassoonPrimaryInfant" pitchFamily="2" charset="0"/>
              </a:rPr>
              <a:t>How can you support your child’s Reading at home?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3487" y="1857829"/>
            <a:ext cx="11306628" cy="500017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2800" dirty="0">
                <a:latin typeface="SassoonPrimaryInfant" pitchFamily="2" charset="0"/>
              </a:rPr>
              <a:t>Discuss favourite parts.</a:t>
            </a:r>
          </a:p>
          <a:p>
            <a:r>
              <a:rPr lang="en-GB" sz="2800" dirty="0">
                <a:latin typeface="SassoonPrimaryInfant" pitchFamily="2" charset="0"/>
              </a:rPr>
              <a:t>Link the story to any others your child may already have at home. </a:t>
            </a:r>
          </a:p>
          <a:p>
            <a:r>
              <a:rPr lang="en-GB" sz="2800" dirty="0">
                <a:latin typeface="SassoonPrimaryInfant" pitchFamily="2" charset="0"/>
              </a:rPr>
              <a:t>Re-read the story afterwards to consolidate key vocabulary and re-read any words your child found tricky and write them in their reading diary. </a:t>
            </a:r>
          </a:p>
          <a:p>
            <a:r>
              <a:rPr lang="en-GB" sz="2800" dirty="0">
                <a:latin typeface="SassoonPrimaryInfant" pitchFamily="2" charset="0"/>
              </a:rPr>
              <a:t>Discuss how the character may have been feeling in different parts of the story. </a:t>
            </a:r>
          </a:p>
          <a:p>
            <a:r>
              <a:rPr lang="en-GB" sz="2800" dirty="0">
                <a:latin typeface="SassoonPrimaryInfant" pitchFamily="2" charset="0"/>
              </a:rPr>
              <a:t>Discuss the order of events</a:t>
            </a:r>
          </a:p>
          <a:p>
            <a:r>
              <a:rPr lang="en-GB" sz="2800" dirty="0">
                <a:latin typeface="SassoonPrimaryInfant" pitchFamily="2" charset="0"/>
              </a:rPr>
              <a:t>Every time you read with your child, sign their diary so they can be a part of our class reward!</a:t>
            </a:r>
          </a:p>
        </p:txBody>
      </p:sp>
    </p:spTree>
    <p:extLst>
      <p:ext uri="{BB962C8B-B14F-4D97-AF65-F5344CB8AC3E}">
        <p14:creationId xmlns:p14="http://schemas.microsoft.com/office/powerpoint/2010/main" val="1343105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2" y="166988"/>
            <a:ext cx="8534400" cy="1507067"/>
          </a:xfrm>
        </p:spPr>
        <p:txBody>
          <a:bodyPr/>
          <a:lstStyle/>
          <a:p>
            <a:r>
              <a:rPr lang="en-GB" dirty="0">
                <a:latin typeface="SassoonPrimaryInfant" pitchFamily="2" charset="0"/>
              </a:rPr>
              <a:t>Phonics in Year One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2" y="3011631"/>
            <a:ext cx="11202988" cy="4684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latin typeface="SassoonPrimaryInfant" pitchFamily="2" charset="0"/>
              </a:rPr>
              <a:t>We have begun following the Supersonic Phonic Friends scheme of work which has been validated by the Department for Education.</a:t>
            </a:r>
          </a:p>
          <a:p>
            <a:pPr marL="0" indent="0">
              <a:buNone/>
            </a:pPr>
            <a:r>
              <a:rPr lang="en-GB" sz="2800" dirty="0">
                <a:latin typeface="SassoonPrimaryInfant" pitchFamily="2" charset="0"/>
              </a:rPr>
              <a:t>The children love being a part of these fun and active lessons which include lots of helpful phonic friends.</a:t>
            </a:r>
          </a:p>
          <a:p>
            <a:pPr marL="0" indent="0">
              <a:buNone/>
            </a:pPr>
            <a:r>
              <a:rPr lang="en-GB" sz="2800" dirty="0">
                <a:latin typeface="SassoonPrimaryInfant" pitchFamily="2" charset="0"/>
              </a:rPr>
              <a:t>Each lesson involves developing a range of skills important for confident reading including: listening, seeing, segmenting, building, blending, reading, and writing.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C09DD0-8619-4069-A40F-5BA33A899502}"/>
              </a:ext>
            </a:extLst>
          </p:cNvPr>
          <p:cNvGrpSpPr/>
          <p:nvPr/>
        </p:nvGrpSpPr>
        <p:grpSpPr>
          <a:xfrm>
            <a:off x="8886145" y="442006"/>
            <a:ext cx="2867025" cy="2262044"/>
            <a:chOff x="8886145" y="442006"/>
            <a:chExt cx="2867025" cy="2262044"/>
          </a:xfrm>
        </p:grpSpPr>
        <p:pic>
          <p:nvPicPr>
            <p:cNvPr id="1026" name="Picture 2" descr="SupersonicPhonicFriends (@FriendsPhonic) / Twitter">
              <a:extLst>
                <a:ext uri="{FF2B5EF4-FFF2-40B4-BE49-F238E27FC236}">
                  <a16:creationId xmlns:a16="http://schemas.microsoft.com/office/drawing/2014/main" id="{50516B06-7839-47FF-AACE-D78F0F512B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6145" y="442006"/>
              <a:ext cx="2867025" cy="159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ome - Supersonic Phonic Friends">
              <a:extLst>
                <a:ext uri="{FF2B5EF4-FFF2-40B4-BE49-F238E27FC236}">
                  <a16:creationId xmlns:a16="http://schemas.microsoft.com/office/drawing/2014/main" id="{11E6D830-43B4-4AD5-BFC9-0EDA37BC42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2577" y="1981636"/>
              <a:ext cx="2614160" cy="722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75231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2" y="166988"/>
            <a:ext cx="8534400" cy="1507067"/>
          </a:xfrm>
        </p:spPr>
        <p:txBody>
          <a:bodyPr/>
          <a:lstStyle/>
          <a:p>
            <a:r>
              <a:rPr lang="en-GB" dirty="0">
                <a:latin typeface="SassoonPrimaryInfant" pitchFamily="2" charset="0"/>
              </a:rPr>
              <a:t>Phonics in Year One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2" y="3011631"/>
            <a:ext cx="11068958" cy="3171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latin typeface="SassoonPrimaryInfant" pitchFamily="2" charset="0"/>
              </a:rPr>
              <a:t>All children at the end of Year One have to take a phonics screening check.</a:t>
            </a:r>
          </a:p>
          <a:p>
            <a:pPr marL="0" indent="0">
              <a:buNone/>
            </a:pPr>
            <a:r>
              <a:rPr lang="en-GB" sz="2800" dirty="0">
                <a:latin typeface="SassoonPrimaryInfant" pitchFamily="2" charset="0"/>
              </a:rPr>
              <a:t>The children do practice screenings throughout the year. </a:t>
            </a:r>
          </a:p>
          <a:p>
            <a:pPr marL="0" indent="0">
              <a:buNone/>
            </a:pPr>
            <a:r>
              <a:rPr lang="en-GB" sz="2800" dirty="0">
                <a:latin typeface="SassoonPrimaryInfant" pitchFamily="2" charset="0"/>
              </a:rPr>
              <a:t>This enables the children to become familiar with the screening check and also allows us to track individual children’s progress in being able to decode real and nonsense words.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C09DD0-8619-4069-A40F-5BA33A899502}"/>
              </a:ext>
            </a:extLst>
          </p:cNvPr>
          <p:cNvGrpSpPr/>
          <p:nvPr/>
        </p:nvGrpSpPr>
        <p:grpSpPr>
          <a:xfrm>
            <a:off x="8886145" y="442006"/>
            <a:ext cx="2867025" cy="2262044"/>
            <a:chOff x="8886145" y="442006"/>
            <a:chExt cx="2867025" cy="2262044"/>
          </a:xfrm>
        </p:grpSpPr>
        <p:pic>
          <p:nvPicPr>
            <p:cNvPr id="1026" name="Picture 2" descr="SupersonicPhonicFriends (@FriendsPhonic) / Twitter">
              <a:extLst>
                <a:ext uri="{FF2B5EF4-FFF2-40B4-BE49-F238E27FC236}">
                  <a16:creationId xmlns:a16="http://schemas.microsoft.com/office/drawing/2014/main" id="{50516B06-7839-47FF-AACE-D78F0F512B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6145" y="442006"/>
              <a:ext cx="2867025" cy="159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ome - Supersonic Phonic Friends">
              <a:extLst>
                <a:ext uri="{FF2B5EF4-FFF2-40B4-BE49-F238E27FC236}">
                  <a16:creationId xmlns:a16="http://schemas.microsoft.com/office/drawing/2014/main" id="{11E6D830-43B4-4AD5-BFC9-0EDA37BC42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2577" y="1981636"/>
              <a:ext cx="2614160" cy="722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1079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2" y="166988"/>
            <a:ext cx="8534400" cy="1507067"/>
          </a:xfrm>
        </p:spPr>
        <p:txBody>
          <a:bodyPr/>
          <a:lstStyle/>
          <a:p>
            <a:r>
              <a:rPr lang="en-GB" dirty="0">
                <a:latin typeface="SassoonPrimaryInfant" pitchFamily="2" charset="0"/>
              </a:rPr>
              <a:t>Phonics screening in Year One</a:t>
            </a:r>
          </a:p>
        </p:txBody>
      </p:sp>
      <p:sp>
        <p:nvSpPr>
          <p:cNvPr id="6" name="AutoShape 4" descr="Image result for phonics screening check"/>
          <p:cNvSpPr>
            <a:spLocks noChangeAspect="1" noChangeArrowheads="1"/>
          </p:cNvSpPr>
          <p:nvPr/>
        </p:nvSpPr>
        <p:spPr bwMode="auto">
          <a:xfrm>
            <a:off x="152770" y="2748332"/>
            <a:ext cx="226642" cy="22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Image result for phonics screening check"/>
          <p:cNvSpPr>
            <a:spLocks noChangeAspect="1" noChangeArrowheads="1"/>
          </p:cNvSpPr>
          <p:nvPr/>
        </p:nvSpPr>
        <p:spPr bwMode="auto">
          <a:xfrm>
            <a:off x="305170" y="2900732"/>
            <a:ext cx="226642" cy="22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D7F45F-4835-42FA-92BF-8732FD600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817" y="2672980"/>
            <a:ext cx="10356366" cy="253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684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1824</TotalTime>
  <Words>743</Words>
  <Application>Microsoft Office PowerPoint</Application>
  <PresentationFormat>Widescreen</PresentationFormat>
  <Paragraphs>118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SassoonPrimaryInfant</vt:lpstr>
      <vt:lpstr>Wingdings 3</vt:lpstr>
      <vt:lpstr>Ion Boardroom</vt:lpstr>
      <vt:lpstr>Welcome to Year 1!</vt:lpstr>
      <vt:lpstr>The Year One Team</vt:lpstr>
      <vt:lpstr>Topics in Year One</vt:lpstr>
      <vt:lpstr>What will you child be taught in Year One?</vt:lpstr>
      <vt:lpstr>Reading in Year One</vt:lpstr>
      <vt:lpstr>How can you support your child’s Reading at home?</vt:lpstr>
      <vt:lpstr>Phonics in Year One</vt:lpstr>
      <vt:lpstr>Phonics in Year One</vt:lpstr>
      <vt:lpstr>Phonics screening in Year One</vt:lpstr>
      <vt:lpstr>Spellings in Year One</vt:lpstr>
      <vt:lpstr>P.E. In Year One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Year ONE</dc:title>
  <dc:creator>R Byng (hollyhill)</dc:creator>
  <cp:lastModifiedBy>Elizabeth E. Whatmore</cp:lastModifiedBy>
  <cp:revision>23</cp:revision>
  <dcterms:created xsi:type="dcterms:W3CDTF">2016-09-17T14:11:29Z</dcterms:created>
  <dcterms:modified xsi:type="dcterms:W3CDTF">2023-09-14T14:47:48Z</dcterms:modified>
</cp:coreProperties>
</file>